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72" r:id="rId3"/>
  </p:sldMasterIdLst>
  <p:sldIdLst>
    <p:sldId id="256" r:id="rId4"/>
    <p:sldId id="258" r:id="rId5"/>
    <p:sldId id="262" r:id="rId6"/>
    <p:sldId id="294" r:id="rId7"/>
    <p:sldId id="284" r:id="rId8"/>
    <p:sldId id="285" r:id="rId9"/>
    <p:sldId id="263" r:id="rId10"/>
    <p:sldId id="264" r:id="rId11"/>
    <p:sldId id="266" r:id="rId12"/>
    <p:sldId id="267" r:id="rId13"/>
    <p:sldId id="269" r:id="rId14"/>
    <p:sldId id="272" r:id="rId15"/>
    <p:sldId id="270" r:id="rId16"/>
    <p:sldId id="271" r:id="rId17"/>
    <p:sldId id="273" r:id="rId18"/>
    <p:sldId id="276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6" r:id="rId28"/>
    <p:sldId id="288" r:id="rId29"/>
    <p:sldId id="293" r:id="rId30"/>
    <p:sldId id="289" r:id="rId31"/>
    <p:sldId id="290" r:id="rId32"/>
    <p:sldId id="292" r:id="rId33"/>
    <p:sldId id="291" r:id="rId3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FF31"/>
    <a:srgbClr val="843C0C"/>
    <a:srgbClr val="C7C7C7"/>
    <a:srgbClr val="D0CECE"/>
    <a:srgbClr val="3C3C3D"/>
    <a:srgbClr val="E7E6E6"/>
    <a:srgbClr val="86603A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4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2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Sprint Planejado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Plan1!$A$2:$A$5</c:f>
              <c:strCache>
                <c:ptCount val="4"/>
                <c:pt idx="0">
                  <c:v>1º mês</c:v>
                </c:pt>
                <c:pt idx="1">
                  <c:v>2º mês</c:v>
                </c:pt>
                <c:pt idx="2">
                  <c:v>3º mês</c:v>
                </c:pt>
                <c:pt idx="3">
                  <c:v>4º mês</c:v>
                </c:pt>
              </c:strCache>
            </c:strRef>
          </c:cat>
          <c:val>
            <c:numRef>
              <c:f>Plan1!$B$2:$B$5</c:f>
              <c:numCache>
                <c:formatCode>General</c:formatCode>
                <c:ptCount val="4"/>
                <c:pt idx="0">
                  <c:v>60</c:v>
                </c:pt>
                <c:pt idx="1">
                  <c:v>55</c:v>
                </c:pt>
                <c:pt idx="2">
                  <c:v>65</c:v>
                </c:pt>
                <c:pt idx="3">
                  <c:v>70</c:v>
                </c:pt>
              </c:numCache>
            </c:numRef>
          </c:val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Entregue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Plan1!$A$2:$A$5</c:f>
              <c:strCache>
                <c:ptCount val="4"/>
                <c:pt idx="0">
                  <c:v>1º mês</c:v>
                </c:pt>
                <c:pt idx="1">
                  <c:v>2º mês</c:v>
                </c:pt>
                <c:pt idx="2">
                  <c:v>3º mês</c:v>
                </c:pt>
                <c:pt idx="3">
                  <c:v>4º mês</c:v>
                </c:pt>
              </c:strCache>
            </c:strRef>
          </c:cat>
          <c:val>
            <c:numRef>
              <c:f>Plan1!$C$2:$C$5</c:f>
              <c:numCache>
                <c:formatCode>General</c:formatCode>
                <c:ptCount val="4"/>
                <c:pt idx="0">
                  <c:v>25</c:v>
                </c:pt>
                <c:pt idx="1">
                  <c:v>20</c:v>
                </c:pt>
                <c:pt idx="2">
                  <c:v>30</c:v>
                </c:pt>
                <c:pt idx="3">
                  <c:v>25</c:v>
                </c:pt>
              </c:numCache>
            </c:numRef>
          </c:val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Fora Sprint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Plan1!$A$2:$A$5</c:f>
              <c:strCache>
                <c:ptCount val="4"/>
                <c:pt idx="0">
                  <c:v>1º mês</c:v>
                </c:pt>
                <c:pt idx="1">
                  <c:v>2º mês</c:v>
                </c:pt>
                <c:pt idx="2">
                  <c:v>3º mês</c:v>
                </c:pt>
                <c:pt idx="3">
                  <c:v>4º mês</c:v>
                </c:pt>
              </c:strCache>
            </c:strRef>
          </c:cat>
          <c:val>
            <c:numRef>
              <c:f>Plan1!$D$2:$D$5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45</c:v>
                </c:pt>
                <c:pt idx="3">
                  <c:v>45</c:v>
                </c:pt>
              </c:numCache>
            </c:numRef>
          </c:val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Acumulado Entrega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Plan1!$A$2:$A$5</c:f>
              <c:strCache>
                <c:ptCount val="4"/>
                <c:pt idx="0">
                  <c:v>1º mês</c:v>
                </c:pt>
                <c:pt idx="1">
                  <c:v>2º mês</c:v>
                </c:pt>
                <c:pt idx="2">
                  <c:v>3º mês</c:v>
                </c:pt>
                <c:pt idx="3">
                  <c:v>4º mês</c:v>
                </c:pt>
              </c:strCache>
            </c:strRef>
          </c:cat>
          <c:val>
            <c:numRef>
              <c:f>Plan1!$E$2:$E$5</c:f>
              <c:numCache>
                <c:formatCode>General</c:formatCode>
                <c:ptCount val="4"/>
                <c:pt idx="0">
                  <c:v>65</c:v>
                </c:pt>
                <c:pt idx="1">
                  <c:v>75</c:v>
                </c:pt>
                <c:pt idx="2">
                  <c:v>75</c:v>
                </c:pt>
                <c:pt idx="3">
                  <c:v>70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-2143500192"/>
        <c:axId val="-2143489856"/>
      </c:barChart>
      <c:catAx>
        <c:axId val="-2143500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2143489856"/>
        <c:crosses val="autoZero"/>
        <c:auto val="1"/>
        <c:lblAlgn val="ctr"/>
        <c:lblOffset val="100"/>
        <c:noMultiLvlLbl val="0"/>
      </c:catAx>
      <c:valAx>
        <c:axId val="-214348985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214350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4000" b="1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smtClean="0"/>
              <a:t>Título da Apresentação</a:t>
            </a:r>
            <a:br>
              <a:rPr lang="pt-BR" dirty="0" smtClean="0"/>
            </a:br>
            <a:r>
              <a:rPr lang="pt-BR" dirty="0" smtClean="0"/>
              <a:t>Arial, 40, negrito, sombra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 smtClean="0"/>
              <a:t>Subtítulo, </a:t>
            </a:r>
            <a:r>
              <a:rPr lang="pt-BR" dirty="0" err="1" smtClean="0"/>
              <a:t>arial</a:t>
            </a:r>
            <a:r>
              <a:rPr lang="pt-BR" dirty="0" smtClean="0"/>
              <a:t> 24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smtClean="0"/>
              <a:t>Data, </a:t>
            </a:r>
            <a:r>
              <a:rPr lang="pt-BR" dirty="0" err="1" smtClean="0"/>
              <a:t>arial</a:t>
            </a:r>
            <a:r>
              <a:rPr lang="pt-BR" dirty="0" smtClean="0"/>
              <a:t> 12</a:t>
            </a:r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smtClean="0"/>
              <a:t>Nome e cargo, </a:t>
            </a:r>
            <a:r>
              <a:rPr lang="pt-BR" dirty="0" err="1" smtClean="0"/>
              <a:t>arial</a:t>
            </a:r>
            <a:r>
              <a:rPr lang="pt-BR" dirty="0" smtClean="0"/>
              <a:t> 12</a:t>
            </a:r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C512-5971-43BD-B761-ACB52068172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21170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sz="3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err="1" smtClean="0"/>
              <a:t>Título</a:t>
            </a:r>
            <a:r>
              <a:rPr lang="en-US" dirty="0" smtClean="0"/>
              <a:t> </a:t>
            </a:r>
            <a:r>
              <a:rPr lang="en-US" dirty="0" err="1" smtClean="0"/>
              <a:t>arial</a:t>
            </a:r>
            <a:r>
              <a:rPr lang="en-US" dirty="0" smtClean="0"/>
              <a:t>, </a:t>
            </a:r>
            <a:r>
              <a:rPr lang="en-US" dirty="0" err="1" smtClean="0"/>
              <a:t>negrito</a:t>
            </a:r>
            <a:r>
              <a:rPr lang="en-US" dirty="0" smtClean="0"/>
              <a:t>, 35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nível, </a:t>
            </a:r>
            <a:r>
              <a:rPr lang="pt-BR" dirty="0" err="1" smtClean="0"/>
              <a:t>arial</a:t>
            </a:r>
            <a:r>
              <a:rPr lang="pt-BR" dirty="0" smtClean="0"/>
              <a:t> 20</a:t>
            </a:r>
          </a:p>
          <a:p>
            <a:pPr lvl="2"/>
            <a:r>
              <a:rPr lang="pt-BR" dirty="0" smtClean="0"/>
              <a:t>Terceiro nível, </a:t>
            </a:r>
            <a:r>
              <a:rPr lang="pt-BR" dirty="0" err="1" smtClean="0"/>
              <a:t>arial</a:t>
            </a:r>
            <a:r>
              <a:rPr lang="pt-BR" dirty="0" smtClean="0"/>
              <a:t> 18</a:t>
            </a:r>
          </a:p>
          <a:p>
            <a:pPr lvl="3"/>
            <a:r>
              <a:rPr lang="pt-BR" dirty="0" smtClean="0"/>
              <a:t>Quarto nível, </a:t>
            </a:r>
            <a:r>
              <a:rPr lang="pt-BR" dirty="0" err="1" smtClean="0"/>
              <a:t>arial</a:t>
            </a:r>
            <a:r>
              <a:rPr lang="pt-BR" dirty="0" smtClean="0"/>
              <a:t> 14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583F-F469-4E60-B68B-61D428CDA92F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C512-5971-43BD-B761-ACB5206817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183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875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364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592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4391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964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360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2463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5062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7534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8B2D-25CC-4A53-A802-984CE5D638AD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4742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62035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009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5229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64713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8814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93692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40694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84302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78480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90859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2379-13A3-4D11-8E0A-0AD573B5E83F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8217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C583F-F469-4E60-B68B-61D428CDA92F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FC512-5971-43BD-B761-ACB5206817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656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Título, </a:t>
            </a:r>
            <a:r>
              <a:rPr lang="pt-BR" dirty="0" err="1" smtClean="0"/>
              <a:t>arial</a:t>
            </a:r>
            <a:r>
              <a:rPr lang="pt-BR" dirty="0" smtClean="0"/>
              <a:t>, 35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98B2D-25CC-4A53-A802-984CE5D638AD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7F465-9500-4360-BCA3-172FC01D3D16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Content Placeholder 2"/>
          <p:cNvSpPr txBox="1">
            <a:spLocks/>
          </p:cNvSpPr>
          <p:nvPr userDrawn="1"/>
        </p:nvSpPr>
        <p:spPr>
          <a:xfrm>
            <a:off x="628650" y="1825625"/>
            <a:ext cx="3886200" cy="34226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dirty="0" smtClean="0"/>
              <a:t>Imagens podem ser utilizadas se elas forem relevantes ao conteúdo. </a:t>
            </a:r>
          </a:p>
          <a:p>
            <a:r>
              <a:rPr lang="pt-BR" altLang="pt-BR" dirty="0" smtClean="0"/>
              <a:t>Imagens de fundo não devem ser utilizadas, nem mesmo se for em marca d´água. </a:t>
            </a:r>
          </a:p>
          <a:p>
            <a:r>
              <a:rPr lang="pt-BR" altLang="pt-BR" dirty="0" smtClean="0"/>
              <a:t>Colocação do texto sempre à esquerda e imagens à direita.</a:t>
            </a:r>
            <a:endParaRPr lang="fi-FI" altLang="pt-BR" dirty="0"/>
          </a:p>
        </p:txBody>
      </p:sp>
      <p:sp>
        <p:nvSpPr>
          <p:cNvPr id="8" name="Content Placeholder 3"/>
          <p:cNvSpPr txBox="1">
            <a:spLocks/>
          </p:cNvSpPr>
          <p:nvPr userDrawn="1"/>
        </p:nvSpPr>
        <p:spPr>
          <a:xfrm>
            <a:off x="4629150" y="1825625"/>
            <a:ext cx="3886200" cy="342265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baseline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Área para imagens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60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500" b="1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82379-13A3-4D11-8E0A-0AD573B5E83F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D6AD8-C5FC-4D26-B0BD-F18F4AFF07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9178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0894" y="338203"/>
            <a:ext cx="7982211" cy="3263835"/>
          </a:xfrm>
        </p:spPr>
        <p:txBody>
          <a:bodyPr>
            <a:noAutofit/>
          </a:bodyPr>
          <a:lstStyle/>
          <a:p>
            <a:r>
              <a:rPr lang="pt-BR" sz="44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Como implantei </a:t>
            </a:r>
            <a:r>
              <a:rPr lang="pt-BR" sz="4400" dirty="0" err="1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Kanban</a:t>
            </a:r>
            <a:r>
              <a:rPr lang="pt-BR" sz="44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em ambientes de sustentação e desenvolvimento de software em empresa não de TI.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2999" y="4090553"/>
            <a:ext cx="6858000" cy="1655762"/>
          </a:xfrm>
        </p:spPr>
        <p:txBody>
          <a:bodyPr/>
          <a:lstStyle/>
          <a:p>
            <a:r>
              <a:rPr lang="pt-BR" b="1" dirty="0" smtClean="0">
                <a:latin typeface="Goudy Old Style" panose="02020502050305020303" pitchFamily="18" charset="0"/>
              </a:rPr>
              <a:t>CARLOS EDUARDO BALDISSERA</a:t>
            </a:r>
            <a:endParaRPr lang="pt-BR" b="1" dirty="0">
              <a:latin typeface="Goudy Old Style" panose="02020502050305020303" pitchFamily="18" charset="0"/>
            </a:endParaRPr>
          </a:p>
        </p:txBody>
      </p:sp>
      <p:pic>
        <p:nvPicPr>
          <p:cNvPr id="4" name="Picture 3" descr="I:\TDC2017\Logos\TDC2017\logo-tdc-vertical-A4.e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85" y="5301766"/>
            <a:ext cx="1994203" cy="1264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06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686795" cy="6858000"/>
          </a:xfrm>
        </p:spPr>
      </p:pic>
    </p:spTree>
    <p:extLst>
      <p:ext uri="{BB962C8B-B14F-4D97-AF65-F5344CB8AC3E}">
        <p14:creationId xmlns:p14="http://schemas.microsoft.com/office/powerpoint/2010/main" val="376142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8800" dirty="0" smtClean="0">
                <a:solidFill>
                  <a:srgbClr val="FF0000"/>
                </a:solidFill>
              </a:rPr>
              <a:t>PROBLEMAS!</a:t>
            </a:r>
            <a:endParaRPr lang="pt-BR" sz="8800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t-BR" sz="4800" dirty="0" smtClean="0">
                <a:solidFill>
                  <a:schemeClr val="tx1"/>
                </a:solidFill>
              </a:rPr>
              <a:t> SILOS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4800" dirty="0" smtClean="0">
                <a:solidFill>
                  <a:schemeClr val="tx1"/>
                </a:solidFill>
              </a:rPr>
              <a:t> ATRASOS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4800" dirty="0" smtClean="0">
                <a:solidFill>
                  <a:schemeClr val="tx1"/>
                </a:solidFill>
              </a:rPr>
              <a:t> URGÊNCIAS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4800" dirty="0" smtClean="0">
                <a:solidFill>
                  <a:schemeClr val="tx1"/>
                </a:solidFill>
              </a:rPr>
              <a:t> DESORDEM</a:t>
            </a:r>
          </a:p>
          <a:p>
            <a:pPr marL="0" indent="0">
              <a:buNone/>
            </a:pPr>
            <a:endParaRPr lang="pt-BR" sz="4800" dirty="0" smtClean="0"/>
          </a:p>
          <a:p>
            <a:pPr marL="0" indent="0">
              <a:buNone/>
            </a:pPr>
            <a:endParaRPr lang="pt-BR" sz="4800" dirty="0" smtClean="0"/>
          </a:p>
          <a:p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56521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93" y="365126"/>
            <a:ext cx="2626069" cy="2603814"/>
          </a:xfr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686" y="2968940"/>
            <a:ext cx="2626069" cy="260381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281" y="365126"/>
            <a:ext cx="2626069" cy="260381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313" y="365126"/>
            <a:ext cx="2626069" cy="260381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93" y="2968940"/>
            <a:ext cx="2626069" cy="260381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965" y="2968940"/>
            <a:ext cx="2626069" cy="260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30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6614" y="44298"/>
            <a:ext cx="7312852" cy="978020"/>
          </a:xfrm>
        </p:spPr>
        <p:txBody>
          <a:bodyPr>
            <a:normAutofit fontScale="90000"/>
          </a:bodyPr>
          <a:lstStyle/>
          <a:p>
            <a:r>
              <a:rPr lang="pt-BR" sz="7200" dirty="0" smtClean="0">
                <a:solidFill>
                  <a:srgbClr val="FF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CENÁRIO</a:t>
            </a:r>
            <a:endParaRPr lang="pt-BR" dirty="0">
              <a:solidFill>
                <a:srgbClr val="FF000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64429" y="1410129"/>
            <a:ext cx="8440194" cy="358775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t-BR" sz="3900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pt-BR" sz="3800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TIME DE 9 PESSOAS;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3800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CLASSES DE SERVIÇO: H.D. OU MELHORIA;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3800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ALTA VARIABILIDADE DE DEMANDA;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3800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MUDANÇA DE PRIORIDADE. </a:t>
            </a:r>
            <a:endParaRPr lang="pt-BR" sz="3800" dirty="0">
              <a:solidFill>
                <a:schemeClr val="tx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6" name="Espaço Reservado para Conteúdo 4"/>
          <p:cNvSpPr txBox="1">
            <a:spLocks/>
          </p:cNvSpPr>
          <p:nvPr/>
        </p:nvSpPr>
        <p:spPr>
          <a:xfrm>
            <a:off x="2957317" y="4734838"/>
            <a:ext cx="5847306" cy="1139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BR" sz="4300" b="1" dirty="0" smtClean="0">
                <a:solidFill>
                  <a:srgbClr val="FF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 às vezes... </a:t>
            </a:r>
            <a:endParaRPr lang="pt-BR" sz="4300" b="1" dirty="0">
              <a:solidFill>
                <a:srgbClr val="FF000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68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295223" cy="6858000"/>
          </a:xfr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052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AGORA VAI!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83664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146" y="0"/>
            <a:ext cx="13062858" cy="6858000"/>
          </a:xfrm>
        </p:spPr>
      </p:pic>
    </p:spTree>
    <p:extLst>
      <p:ext uri="{BB962C8B-B14F-4D97-AF65-F5344CB8AC3E}">
        <p14:creationId xmlns:p14="http://schemas.microsoft.com/office/powerpoint/2010/main" val="219441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5070274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966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3239" cy="6858000"/>
          </a:xfr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461365" y="394754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BR" sz="1150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BAH! E KANBAN?</a:t>
            </a:r>
            <a:endParaRPr lang="pt-BR" sz="11500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94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60" y="1538506"/>
            <a:ext cx="3747221" cy="3505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573" y="604249"/>
            <a:ext cx="4296427" cy="5019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Multiplicar 5"/>
          <p:cNvSpPr/>
          <p:nvPr/>
        </p:nvSpPr>
        <p:spPr>
          <a:xfrm>
            <a:off x="4066403" y="2365067"/>
            <a:ext cx="1307262" cy="1369512"/>
          </a:xfrm>
          <a:prstGeom prst="mathMultiply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>
              <a:ln w="9525">
                <a:solidFill>
                  <a:schemeClr val="bg1"/>
                </a:solidFill>
                <a:prstDash val="solid"/>
              </a:ln>
              <a:solidFill>
                <a:srgbClr val="843C0C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6332" y="0"/>
            <a:ext cx="7886700" cy="1325563"/>
          </a:xfrm>
        </p:spPr>
        <p:txBody>
          <a:bodyPr>
            <a:normAutofit/>
          </a:bodyPr>
          <a:lstStyle/>
          <a:p>
            <a:r>
              <a:rPr lang="pt-BR" sz="44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FÍSICO OU VIRTUAL?</a:t>
            </a:r>
            <a:endParaRPr lang="pt-BR" sz="44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16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0894" y="0"/>
            <a:ext cx="7982211" cy="6858000"/>
          </a:xfrm>
        </p:spPr>
        <p:txBody>
          <a:bodyPr anchor="ctr">
            <a:noAutofit/>
          </a:bodyPr>
          <a:lstStyle/>
          <a:p>
            <a:r>
              <a:rPr lang="pt-BR" sz="60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 O PRIMEIRO MÊS?</a:t>
            </a:r>
            <a:endParaRPr lang="pt-BR" sz="60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403" y="5451953"/>
            <a:ext cx="130492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36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3" name="Espaço Reservado para Conteúdo 1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60686" cy="2677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477" y="0"/>
            <a:ext cx="4760686" cy="2677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7886"/>
            <a:ext cx="4760686" cy="2677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477" y="2677886"/>
            <a:ext cx="4760686" cy="2677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3201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94834" cy="6858000"/>
          </a:xfrm>
        </p:spPr>
      </p:pic>
      <p:sp>
        <p:nvSpPr>
          <p:cNvPr id="5" name="Elipse 4"/>
          <p:cNvSpPr/>
          <p:nvPr/>
        </p:nvSpPr>
        <p:spPr>
          <a:xfrm>
            <a:off x="6257109" y="1690689"/>
            <a:ext cx="431074" cy="360180"/>
          </a:xfrm>
          <a:prstGeom prst="ellipse">
            <a:avLst/>
          </a:prstGeom>
          <a:noFill/>
          <a:ln w="53975">
            <a:solidFill>
              <a:srgbClr val="FF0000"/>
            </a:solidFill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/>
          <p:cNvSpPr/>
          <p:nvPr/>
        </p:nvSpPr>
        <p:spPr>
          <a:xfrm>
            <a:off x="5677989" y="2195786"/>
            <a:ext cx="431074" cy="360180"/>
          </a:xfrm>
          <a:prstGeom prst="ellipse">
            <a:avLst/>
          </a:prstGeom>
          <a:noFill/>
          <a:ln w="53975">
            <a:solidFill>
              <a:srgbClr val="FF0000"/>
            </a:solidFill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/>
          <p:cNvSpPr/>
          <p:nvPr/>
        </p:nvSpPr>
        <p:spPr>
          <a:xfrm>
            <a:off x="5220789" y="5187180"/>
            <a:ext cx="431074" cy="360180"/>
          </a:xfrm>
          <a:prstGeom prst="ellipse">
            <a:avLst/>
          </a:prstGeom>
          <a:noFill/>
          <a:ln w="53975">
            <a:solidFill>
              <a:srgbClr val="FF0000"/>
            </a:solidFill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/>
          <p:cNvSpPr/>
          <p:nvPr/>
        </p:nvSpPr>
        <p:spPr>
          <a:xfrm>
            <a:off x="4625612" y="2375876"/>
            <a:ext cx="431074" cy="360180"/>
          </a:xfrm>
          <a:prstGeom prst="ellipse">
            <a:avLst/>
          </a:prstGeom>
          <a:noFill/>
          <a:ln w="53975">
            <a:solidFill>
              <a:srgbClr val="FF0000"/>
            </a:solidFill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lipse 8"/>
          <p:cNvSpPr/>
          <p:nvPr/>
        </p:nvSpPr>
        <p:spPr>
          <a:xfrm>
            <a:off x="2059578" y="1777436"/>
            <a:ext cx="431074" cy="360180"/>
          </a:xfrm>
          <a:prstGeom prst="ellipse">
            <a:avLst/>
          </a:prstGeom>
          <a:noFill/>
          <a:ln w="53975">
            <a:solidFill>
              <a:srgbClr val="FF0000"/>
            </a:solidFill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/>
          <p:cNvSpPr/>
          <p:nvPr/>
        </p:nvSpPr>
        <p:spPr>
          <a:xfrm>
            <a:off x="2036447" y="2224363"/>
            <a:ext cx="431074" cy="360180"/>
          </a:xfrm>
          <a:prstGeom prst="ellipse">
            <a:avLst/>
          </a:prstGeom>
          <a:noFill/>
          <a:ln w="53975">
            <a:solidFill>
              <a:srgbClr val="FF0000"/>
            </a:solidFill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/>
          <p:cNvSpPr/>
          <p:nvPr/>
        </p:nvSpPr>
        <p:spPr>
          <a:xfrm>
            <a:off x="1378950" y="2276615"/>
            <a:ext cx="431074" cy="360180"/>
          </a:xfrm>
          <a:prstGeom prst="ellipse">
            <a:avLst/>
          </a:prstGeom>
          <a:noFill/>
          <a:ln w="53975">
            <a:solidFill>
              <a:srgbClr val="FF0000"/>
            </a:solidFill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583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74619" cy="6858001"/>
          </a:xfrm>
        </p:spPr>
      </p:pic>
      <p:sp>
        <p:nvSpPr>
          <p:cNvPr id="5" name="Retângulo 4"/>
          <p:cNvSpPr/>
          <p:nvPr/>
        </p:nvSpPr>
        <p:spPr>
          <a:xfrm>
            <a:off x="5611660" y="0"/>
            <a:ext cx="889348" cy="926926"/>
          </a:xfrm>
          <a:prstGeom prst="rect">
            <a:avLst/>
          </a:prstGeom>
          <a:noFill/>
          <a:ln w="698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874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5611660" y="0"/>
            <a:ext cx="889348" cy="926926"/>
          </a:xfrm>
          <a:prstGeom prst="rect">
            <a:avLst/>
          </a:prstGeom>
          <a:noFill/>
          <a:ln w="698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58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315" y="816063"/>
            <a:ext cx="8803321" cy="441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3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5538"/>
            <a:ext cx="9144000" cy="554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31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67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4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202287"/>
            <a:ext cx="7886700" cy="1325563"/>
          </a:xfrm>
        </p:spPr>
        <p:txBody>
          <a:bodyPr>
            <a:normAutofit/>
          </a:bodyPr>
          <a:lstStyle/>
          <a:p>
            <a:r>
              <a:rPr lang="pt-BR" sz="5400" dirty="0" smtClean="0">
                <a:solidFill>
                  <a:srgbClr val="FF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GARGALOS</a:t>
            </a:r>
            <a:endParaRPr lang="pt-BR" sz="5400" dirty="0">
              <a:solidFill>
                <a:srgbClr val="FF000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5592" y="1715741"/>
            <a:ext cx="7332815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pt-BR" sz="4000" dirty="0" smtClean="0">
                <a:solidFill>
                  <a:schemeClr val="tx1"/>
                </a:solidFill>
              </a:rPr>
              <a:t> FILA DE </a:t>
            </a:r>
            <a:r>
              <a:rPr lang="pt-BR" sz="4000" dirty="0" smtClean="0">
                <a:solidFill>
                  <a:schemeClr val="tx1"/>
                </a:solidFill>
              </a:rPr>
              <a:t>VALIDAÇÃO;</a:t>
            </a:r>
            <a:endParaRPr lang="pt-BR" sz="4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pt-BR" sz="4000" dirty="0" smtClean="0">
                <a:solidFill>
                  <a:schemeClr val="tx1"/>
                </a:solidFill>
              </a:rPr>
              <a:t> </a:t>
            </a:r>
            <a:r>
              <a:rPr lang="pt-BR" sz="4000" dirty="0" smtClean="0">
                <a:solidFill>
                  <a:schemeClr val="tx1"/>
                </a:solidFill>
              </a:rPr>
              <a:t>RETRABALHO;</a:t>
            </a:r>
            <a:endParaRPr lang="pt-BR" sz="4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pt-BR" sz="4000" dirty="0" smtClean="0">
                <a:solidFill>
                  <a:schemeClr val="tx1"/>
                </a:solidFill>
              </a:rPr>
              <a:t> QUALIDADE NA </a:t>
            </a:r>
            <a:r>
              <a:rPr lang="pt-BR" sz="4000" dirty="0" smtClean="0">
                <a:solidFill>
                  <a:schemeClr val="tx1"/>
                </a:solidFill>
              </a:rPr>
              <a:t>ENTREGA;</a:t>
            </a:r>
            <a:endParaRPr lang="pt-BR" sz="40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pt-BR" sz="4000" dirty="0" smtClean="0">
                <a:solidFill>
                  <a:schemeClr val="tx1"/>
                </a:solidFill>
              </a:rPr>
              <a:t> COMPROMETIMENTO DA </a:t>
            </a:r>
            <a:r>
              <a:rPr lang="pt-BR" sz="4000" dirty="0" smtClean="0">
                <a:solidFill>
                  <a:schemeClr val="tx1"/>
                </a:solidFill>
              </a:rPr>
              <a:t>AGENDA.</a:t>
            </a:r>
            <a:endParaRPr lang="pt-BR" sz="4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844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383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52350" cy="5148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439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6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8337" y="225468"/>
            <a:ext cx="8277356" cy="530168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t-BR" sz="3600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Visualize o fluxo de trabalho;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3600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Limite o trabalho em progresso;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3600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Gerencie o fluxo;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3600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Torne as políticas de processo explícitas;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3600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Implemente ciclos de feedback;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3600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Melhore </a:t>
            </a:r>
            <a:r>
              <a:rPr lang="pt-BR" sz="3600" dirty="0" err="1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colaborativamente</a:t>
            </a:r>
            <a:r>
              <a:rPr lang="pt-BR" sz="3600" dirty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!</a:t>
            </a:r>
            <a:endParaRPr lang="pt-BR" sz="3600" dirty="0" smtClean="0">
              <a:solidFill>
                <a:schemeClr val="tx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indent="0">
              <a:buNone/>
            </a:pPr>
            <a:endParaRPr lang="pt-BR" sz="1000" b="1" dirty="0" smtClean="0">
              <a:solidFill>
                <a:srgbClr val="FF000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indent="0">
              <a:buNone/>
            </a:pPr>
            <a:r>
              <a:rPr lang="pt-BR" sz="4000" b="1" dirty="0" smtClean="0">
                <a:solidFill>
                  <a:srgbClr val="FF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ESTIMULE ATOS DE LIDERANÇA!</a:t>
            </a:r>
            <a:endParaRPr lang="pt-BR" sz="4000" b="1" dirty="0">
              <a:solidFill>
                <a:srgbClr val="FF000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09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0894" y="0"/>
            <a:ext cx="7982211" cy="6858000"/>
          </a:xfrm>
        </p:spPr>
        <p:txBody>
          <a:bodyPr anchor="ctr">
            <a:noAutofit/>
          </a:bodyPr>
          <a:lstStyle/>
          <a:p>
            <a:r>
              <a:rPr lang="pt-BR" sz="60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 HOJE?</a:t>
            </a:r>
            <a:endParaRPr lang="pt-BR" sz="60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403" y="5451953"/>
            <a:ext cx="130492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6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66019" y="315021"/>
            <a:ext cx="6147932" cy="5096222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t-BR" sz="4800" b="1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SILOS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4800" b="1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ATRASOS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4800" b="1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URGÊNCIAS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4800" b="1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pt-BR" sz="4800" b="1" strike="sngStrike" dirty="0" smtClean="0">
                <a:solidFill>
                  <a:srgbClr val="FF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DES</a:t>
            </a:r>
            <a:r>
              <a:rPr lang="pt-BR" sz="4800" b="1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ORDEM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4800" b="1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COLABORAÇÃO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4800" b="1" dirty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pt-BR" sz="4800" b="1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FLUXO</a:t>
            </a:r>
            <a:endParaRPr lang="pt-BR" sz="4800" b="1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26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0894" y="0"/>
            <a:ext cx="7982211" cy="6858000"/>
          </a:xfrm>
        </p:spPr>
        <p:txBody>
          <a:bodyPr anchor="ctr">
            <a:noAutofit/>
          </a:bodyPr>
          <a:lstStyle/>
          <a:p>
            <a:r>
              <a:rPr lang="pt-BR" sz="60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 HOJE?</a:t>
            </a:r>
            <a:endParaRPr lang="pt-BR" sz="60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403" y="5451953"/>
            <a:ext cx="1304925" cy="9144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98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THROUGHPUT </a:t>
            </a:r>
            <a:r>
              <a:rPr lang="pt-BR" sz="40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(SEMANAL)</a:t>
            </a:r>
            <a:endParaRPr lang="pt-BR" sz="40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1968935" y="2251509"/>
            <a:ext cx="1939186" cy="1619033"/>
          </a:xfrm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pt-BR" sz="11500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38</a:t>
            </a:r>
            <a:endParaRPr lang="pt-BR" sz="11500" dirty="0">
              <a:solidFill>
                <a:schemeClr val="tx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5" name="Espaço Reservado para Conteúdo 1"/>
          <p:cNvSpPr txBox="1">
            <a:spLocks/>
          </p:cNvSpPr>
          <p:nvPr/>
        </p:nvSpPr>
        <p:spPr>
          <a:xfrm>
            <a:off x="5252842" y="2251509"/>
            <a:ext cx="1939186" cy="1619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11500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61</a:t>
            </a:r>
            <a:endParaRPr lang="pt-BR" sz="11500" dirty="0">
              <a:solidFill>
                <a:schemeClr val="tx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6" name="Espaço Reservado para Conteúdo 1"/>
          <p:cNvSpPr txBox="1">
            <a:spLocks/>
          </p:cNvSpPr>
          <p:nvPr/>
        </p:nvSpPr>
        <p:spPr>
          <a:xfrm>
            <a:off x="3037236" y="3504438"/>
            <a:ext cx="2610503" cy="20070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11500" dirty="0" smtClean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62%</a:t>
            </a:r>
            <a:endParaRPr lang="pt-BR" sz="11500" dirty="0">
              <a:solidFill>
                <a:schemeClr val="tx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7" name="Seta para baixo 6"/>
          <p:cNvSpPr/>
          <p:nvPr/>
        </p:nvSpPr>
        <p:spPr>
          <a:xfrm rot="10800000">
            <a:off x="5608692" y="3593217"/>
            <a:ext cx="811191" cy="1252929"/>
          </a:xfrm>
          <a:prstGeom prst="downArrow">
            <a:avLst/>
          </a:prstGeom>
          <a:solidFill>
            <a:srgbClr val="58F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/>
          <p:cNvSpPr/>
          <p:nvPr/>
        </p:nvSpPr>
        <p:spPr>
          <a:xfrm>
            <a:off x="475989" y="1553227"/>
            <a:ext cx="698282" cy="69828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600" b="1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0</a:t>
            </a:r>
            <a:endParaRPr lang="pt-BR" b="1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9" name="Elipse 8"/>
          <p:cNvSpPr/>
          <p:nvPr/>
        </p:nvSpPr>
        <p:spPr>
          <a:xfrm>
            <a:off x="7817068" y="1553227"/>
            <a:ext cx="698282" cy="69828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1" name="Conector reto 10"/>
          <p:cNvCxnSpPr>
            <a:stCxn id="8" idx="6"/>
          </p:cNvCxnSpPr>
          <p:nvPr/>
        </p:nvCxnSpPr>
        <p:spPr>
          <a:xfrm>
            <a:off x="1174271" y="1902368"/>
            <a:ext cx="6991938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ipse 12"/>
          <p:cNvSpPr/>
          <p:nvPr/>
        </p:nvSpPr>
        <p:spPr>
          <a:xfrm>
            <a:off x="7836249" y="1553227"/>
            <a:ext cx="698282" cy="69828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6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6</a:t>
            </a:r>
            <a:endParaRPr lang="pt-BR" b="1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04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43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0894" y="0"/>
            <a:ext cx="7982211" cy="6858000"/>
          </a:xfrm>
        </p:spPr>
        <p:txBody>
          <a:bodyPr anchor="ctr">
            <a:noAutofit/>
          </a:bodyPr>
          <a:lstStyle/>
          <a:p>
            <a:r>
              <a:rPr lang="pt-BR" sz="48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USANDO KANBAN EM AMBIENTES NÃO DE TI</a:t>
            </a:r>
            <a:r>
              <a:rPr lang="pt-BR" sz="60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/>
            </a:r>
            <a:br>
              <a:rPr lang="pt-BR" sz="60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pt-BR" sz="60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/>
            </a:r>
            <a:br>
              <a:rPr lang="pt-BR" sz="60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pt-BR" sz="6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/>
            </a:r>
            <a:br>
              <a:rPr lang="pt-BR" sz="6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pt-BR" sz="60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/>
            </a:r>
            <a:br>
              <a:rPr lang="pt-BR" sz="60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pt-BR" sz="6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/>
            </a:r>
            <a:br>
              <a:rPr lang="pt-BR" sz="6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pt-BR" sz="60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bit.ly/</a:t>
            </a:r>
            <a:r>
              <a:rPr lang="pt-BR" sz="6000" dirty="0" err="1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kanbantdc</a:t>
            </a:r>
            <a:endParaRPr lang="pt-BR" sz="60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7033" y="5502057"/>
            <a:ext cx="1304925" cy="9144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49" y="2338453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5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396779"/>
            <a:ext cx="9144000" cy="979865"/>
          </a:xfrm>
        </p:spPr>
        <p:txBody>
          <a:bodyPr anchor="t">
            <a:noAutofit/>
          </a:bodyPr>
          <a:lstStyle/>
          <a:p>
            <a:r>
              <a:rPr lang="pt-BR" sz="80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OBRIGADO!</a:t>
            </a:r>
            <a:endParaRPr lang="pt-BR" sz="80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4" name="Picture 3" descr="I:\TDC2017\Logos\TDC2017\logo-tdc-vertical-A4.e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67" y="5435781"/>
            <a:ext cx="1575993" cy="999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8009" r="50616" b="50292"/>
          <a:stretch/>
        </p:blipFill>
        <p:spPr>
          <a:xfrm>
            <a:off x="901874" y="2653884"/>
            <a:ext cx="1726437" cy="1697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390394" y="3202700"/>
            <a:ext cx="9144000" cy="9798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BR" sz="48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 /</a:t>
            </a:r>
            <a:r>
              <a:rPr lang="pt-BR" sz="4800" dirty="0" err="1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carlosbaldissera</a:t>
            </a:r>
            <a:endParaRPr lang="pt-BR" sz="54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50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649</TotalTime>
  <Words>180</Words>
  <Application>Microsoft Office PowerPoint</Application>
  <PresentationFormat>Apresentação na tela (4:3)</PresentationFormat>
  <Paragraphs>48</Paragraphs>
  <Slides>31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31</vt:i4>
      </vt:variant>
    </vt:vector>
  </HeadingPairs>
  <TitlesOfParts>
    <vt:vector size="40" baseType="lpstr">
      <vt:lpstr>Arial</vt:lpstr>
      <vt:lpstr>Calibri</vt:lpstr>
      <vt:lpstr>Calibri Light</vt:lpstr>
      <vt:lpstr>Ebrima</vt:lpstr>
      <vt:lpstr>Goudy Old Style</vt:lpstr>
      <vt:lpstr>Wingdings</vt:lpstr>
      <vt:lpstr>Tema do Office</vt:lpstr>
      <vt:lpstr>1_Personalizar design</vt:lpstr>
      <vt:lpstr>Personalizar design</vt:lpstr>
      <vt:lpstr>Como implantei Kanban em ambientes de sustentação e desenvolvimento de software em empresa não de TI. </vt:lpstr>
      <vt:lpstr>Apresentação do PowerPoint</vt:lpstr>
      <vt:lpstr>PROBLEMAS!</vt:lpstr>
      <vt:lpstr>Apresentação do PowerPoint</vt:lpstr>
      <vt:lpstr>CENÁRIO</vt:lpstr>
      <vt:lpstr>Apresentação do PowerPoint</vt:lpstr>
      <vt:lpstr>AGORA VAI!</vt:lpstr>
      <vt:lpstr>Apresentação do PowerPoint</vt:lpstr>
      <vt:lpstr>Apresentação do PowerPoint</vt:lpstr>
      <vt:lpstr>Apresentação do PowerPoint</vt:lpstr>
      <vt:lpstr>FÍSICO OU VIRTUAL?</vt:lpstr>
      <vt:lpstr>E O PRIMEIRO MÊS?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GARGALOS</vt:lpstr>
      <vt:lpstr>Apresentação do PowerPoint</vt:lpstr>
      <vt:lpstr>Apresentação do PowerPoint</vt:lpstr>
      <vt:lpstr>Apresentação do PowerPoint</vt:lpstr>
      <vt:lpstr>Apresentação do PowerPoint</vt:lpstr>
      <vt:lpstr>E HOJE?</vt:lpstr>
      <vt:lpstr>Apresentação do PowerPoint</vt:lpstr>
      <vt:lpstr>E HOJE?</vt:lpstr>
      <vt:lpstr>THROUGHPUT (SEMANAL)</vt:lpstr>
      <vt:lpstr>Apresentação do PowerPoint</vt:lpstr>
      <vt:lpstr>USANDO KANBAN EM AMBIENTES NÃO DE TI     bit.ly/kanbantdc</vt:lpstr>
      <vt:lpstr>OBRIGADO!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karoline Bertotto</dc:creator>
  <cp:lastModifiedBy>Carlos Baldissera</cp:lastModifiedBy>
  <cp:revision>66</cp:revision>
  <dcterms:created xsi:type="dcterms:W3CDTF">2018-01-25T12:12:13Z</dcterms:created>
  <dcterms:modified xsi:type="dcterms:W3CDTF">2018-12-08T02:57:20Z</dcterms:modified>
</cp:coreProperties>
</file>